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handoutMasterIdLst>
    <p:handoutMasterId r:id="rId8"/>
  </p:handoutMasterIdLst>
  <p:sldIdLst>
    <p:sldId id="282" r:id="rId2"/>
    <p:sldId id="283" r:id="rId3"/>
    <p:sldId id="284" r:id="rId4"/>
    <p:sldId id="287" r:id="rId5"/>
    <p:sldId id="288" r:id="rId6"/>
    <p:sldId id="28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D6970-B86F-4107-A060-41450B62BD3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DCDF4-6300-44EA-A8DF-7EBB69C64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754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83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612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388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709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6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28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78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2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917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605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51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624630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76200" y="-152400"/>
            <a:ext cx="8763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rgbClr val="92D050"/>
                </a:solidFill>
              </a:rPr>
              <a:t>Me </a:t>
            </a:r>
            <a:r>
              <a:rPr lang="en-US" sz="3600" kern="0" dirty="0" err="1" smtClean="0">
                <a:solidFill>
                  <a:srgbClr val="92D050"/>
                </a:solidFill>
              </a:rPr>
              <a:t>llamo</a:t>
            </a:r>
            <a:r>
              <a:rPr lang="en-US" sz="3600" kern="0" dirty="0" smtClean="0">
                <a:solidFill>
                  <a:srgbClr val="92D050"/>
                </a:solidFill>
              </a:rPr>
              <a:t> __________ 		</a:t>
            </a:r>
            <a:r>
              <a:rPr lang="en-US" sz="3600" kern="0" dirty="0" err="1" smtClean="0">
                <a:solidFill>
                  <a:srgbClr val="92D050"/>
                </a:solidFill>
              </a:rPr>
              <a:t>Clase</a:t>
            </a:r>
            <a:r>
              <a:rPr lang="en-US" sz="3600" kern="0" dirty="0" smtClean="0">
                <a:solidFill>
                  <a:srgbClr val="92D050"/>
                </a:solidFill>
              </a:rPr>
              <a:t> 802</a:t>
            </a:r>
            <a:br>
              <a:rPr lang="en-US" sz="3600" kern="0" dirty="0" smtClean="0">
                <a:solidFill>
                  <a:srgbClr val="92D050"/>
                </a:solidFill>
              </a:rPr>
            </a:br>
            <a:r>
              <a:rPr lang="en-US" sz="3600" kern="0" dirty="0" smtClean="0">
                <a:solidFill>
                  <a:srgbClr val="92D050"/>
                </a:solidFill>
              </a:rPr>
              <a:t>La </a:t>
            </a:r>
            <a:r>
              <a:rPr lang="en-US" sz="3600" kern="0" dirty="0" err="1" smtClean="0">
                <a:solidFill>
                  <a:srgbClr val="92D050"/>
                </a:solidFill>
              </a:rPr>
              <a:t>fecha</a:t>
            </a:r>
            <a:r>
              <a:rPr lang="en-US" sz="3600" kern="0" dirty="0" smtClean="0">
                <a:solidFill>
                  <a:srgbClr val="92D050"/>
                </a:solidFill>
              </a:rPr>
              <a:t> </a:t>
            </a:r>
            <a:r>
              <a:rPr lang="en-US" sz="3600" kern="0" dirty="0" err="1" smtClean="0">
                <a:solidFill>
                  <a:srgbClr val="92D050"/>
                </a:solidFill>
              </a:rPr>
              <a:t>es</a:t>
            </a:r>
            <a:r>
              <a:rPr lang="en-US" sz="3600" kern="0" dirty="0" smtClean="0">
                <a:solidFill>
                  <a:srgbClr val="92D050"/>
                </a:solidFill>
              </a:rPr>
              <a:t> el 26 de </a:t>
            </a:r>
            <a:r>
              <a:rPr lang="en-US" sz="3600" kern="0" dirty="0" err="1" smtClean="0">
                <a:solidFill>
                  <a:srgbClr val="92D050"/>
                </a:solidFill>
              </a:rPr>
              <a:t>septiembre</a:t>
            </a:r>
            <a:r>
              <a:rPr lang="en-US" sz="3600" kern="0" dirty="0" smtClean="0">
                <a:solidFill>
                  <a:srgbClr val="92D050"/>
                </a:solidFill>
              </a:rPr>
              <a:t> del 2013</a:t>
            </a:r>
            <a:endParaRPr lang="en-US" sz="3600" kern="0" dirty="0">
              <a:solidFill>
                <a:srgbClr val="92D05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-76200" y="914400"/>
            <a:ext cx="9220200" cy="4953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u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sz="3000" kern="0" dirty="0" smtClean="0">
                <a:solidFill>
                  <a:srgbClr val="FF0066"/>
                </a:solidFill>
              </a:rPr>
              <a:t>Propósito # 7:</a:t>
            </a:r>
            <a:r>
              <a:rPr lang="es-ES_tradnl" sz="3000" kern="0" dirty="0" smtClean="0">
                <a:solidFill>
                  <a:srgbClr val="CC0099"/>
                </a:solidFill>
              </a:rPr>
              <a:t> </a:t>
            </a:r>
            <a:r>
              <a:rPr lang="es-ES_tradnl" sz="3000" kern="0" dirty="0" smtClean="0"/>
              <a:t>¿Cuáles son los </a:t>
            </a:r>
            <a:r>
              <a:rPr lang="es-ES_tradnl" sz="3000" kern="0" dirty="0" err="1" smtClean="0"/>
              <a:t>articulos</a:t>
            </a:r>
            <a:r>
              <a:rPr lang="es-ES_tradnl" sz="3000" kern="0" dirty="0" smtClean="0"/>
              <a:t> indefinidos?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dirty="0" smtClean="0">
                <a:solidFill>
                  <a:srgbClr val="FF0066"/>
                </a:solidFill>
              </a:rPr>
              <a:t>Actividad inicial: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dirty="0" smtClean="0"/>
              <a:t>Copia y completa.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dirty="0" smtClean="0"/>
              <a:t>El joven es ________. No es alto.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dirty="0" smtClean="0"/>
              <a:t>Ella no es muy seria. Es bastante 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dirty="0" smtClean="0"/>
              <a:t>Carlos es un ______ muy bueno en ingles.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dirty="0" smtClean="0"/>
              <a:t>La clase de español no es grande. Es 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dirty="0" smtClean="0"/>
              <a:t>Rosa no es antipática. Es 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dirty="0" smtClean="0"/>
              <a:t>La Sra. Ortiz es una _______ de español</a:t>
            </a:r>
            <a:endParaRPr lang="es-ES_tradnl" sz="3000" kern="0" dirty="0"/>
          </a:p>
        </p:txBody>
      </p:sp>
    </p:spTree>
    <p:extLst>
      <p:ext uri="{BB962C8B-B14F-4D97-AF65-F5344CB8AC3E}">
        <p14:creationId xmlns:p14="http://schemas.microsoft.com/office/powerpoint/2010/main" val="199557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39825"/>
          </a:xfrm>
        </p:spPr>
        <p:txBody>
          <a:bodyPr/>
          <a:lstStyle/>
          <a:p>
            <a:r>
              <a:rPr lang="en-US" dirty="0" err="1" smtClean="0">
                <a:solidFill>
                  <a:srgbClr val="FF0066"/>
                </a:solidFill>
              </a:rPr>
              <a:t>Practica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FF00"/>
                </a:solidFill>
              </a:rPr>
              <a:t>A. </a:t>
            </a:r>
            <a:r>
              <a:rPr lang="es-ES_tradnl" dirty="0" smtClean="0"/>
              <a:t>Copia y completa.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¿Quién 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 él?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donde 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¿Quiénes son?</a:t>
            </a:r>
            <a:endParaRPr lang="es-ES_tradnl" dirty="0"/>
          </a:p>
        </p:txBody>
      </p:sp>
      <p:sp>
        <p:nvSpPr>
          <p:cNvPr id="4" name="TextBox 3"/>
          <p:cNvSpPr txBox="1"/>
          <p:nvPr/>
        </p:nvSpPr>
        <p:spPr>
          <a:xfrm>
            <a:off x="947155" y="2133600"/>
            <a:ext cx="7951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Carlos		b. la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c.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grande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3377625"/>
            <a:ext cx="772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mexicano	   b. José	     c. alto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4596825"/>
            <a:ext cx="86212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Puerto Rico    b. la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escuela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c.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sincero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892225"/>
            <a:ext cx="9296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Los cursos	    b. José	  c. José y Tomas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110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915400" cy="4530725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FF00"/>
                </a:solidFill>
              </a:rPr>
              <a:t>B. </a:t>
            </a:r>
            <a:r>
              <a:rPr lang="es-ES_tradnl" dirty="0" smtClean="0"/>
              <a:t>Completa con la forma correcta del adjetivo.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amiga de Enrique es _____. (rubio)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cursos son _______. (difícil)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clase es _______. (aburrido)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alumnos son _________ y ______. (inteligente, bueno)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Paco y Anita son _________. (ambicioso)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Las profesoras son muy _________. (simpáticas)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0071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z="4000" dirty="0" err="1">
                <a:solidFill>
                  <a:srgbClr val="FF0066"/>
                </a:solidFill>
              </a:rPr>
              <a:t>Articulos</a:t>
            </a:r>
            <a:r>
              <a:rPr lang="en-US" altLang="en-US" sz="4000" dirty="0">
                <a:solidFill>
                  <a:srgbClr val="FF0066"/>
                </a:solidFill>
              </a:rPr>
              <a:t> </a:t>
            </a:r>
            <a:r>
              <a:rPr lang="en-US" altLang="en-US" sz="4000" dirty="0" err="1">
                <a:solidFill>
                  <a:srgbClr val="FF0066"/>
                </a:solidFill>
              </a:rPr>
              <a:t>indefinidos</a:t>
            </a:r>
            <a:r>
              <a:rPr lang="en-US" altLang="en-US" sz="4000" dirty="0">
                <a:solidFill>
                  <a:srgbClr val="FF0066"/>
                </a:solidFill>
              </a:rPr>
              <a:t/>
            </a:r>
            <a:br>
              <a:rPr lang="en-US" altLang="en-US" sz="4000" dirty="0">
                <a:solidFill>
                  <a:srgbClr val="FF0066"/>
                </a:solidFill>
              </a:rPr>
            </a:br>
            <a:r>
              <a:rPr lang="en-US" altLang="en-US" sz="3200" i="1" dirty="0">
                <a:solidFill>
                  <a:srgbClr val="FF0066"/>
                </a:solidFill>
              </a:rPr>
              <a:t>(Indefinite Articles)</a:t>
            </a:r>
            <a:endParaRPr lang="en-US" altLang="en-US" sz="4000" dirty="0">
              <a:solidFill>
                <a:srgbClr val="FF0066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763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u="sng" dirty="0"/>
              <a:t>A, AN</a:t>
            </a:r>
            <a:r>
              <a:rPr lang="en-US" altLang="en-US" dirty="0"/>
              <a:t> and </a:t>
            </a:r>
            <a:r>
              <a:rPr lang="en-US" altLang="en-US" u="sng" dirty="0"/>
              <a:t>Some</a:t>
            </a:r>
            <a:r>
              <a:rPr lang="en-US" altLang="en-US" dirty="0"/>
              <a:t> are called INDEFINITE ARTICLES. 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In Spanish, the singular indefinite articles are UN and UNA.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 dirty="0"/>
              <a:t>What “</a:t>
            </a:r>
            <a:r>
              <a:rPr lang="en-US" altLang="en-US" i="1" dirty="0" err="1"/>
              <a:t>articulo</a:t>
            </a:r>
            <a:r>
              <a:rPr lang="en-US" altLang="en-US" i="1" dirty="0"/>
              <a:t> </a:t>
            </a:r>
            <a:r>
              <a:rPr lang="en-US" altLang="en-US" i="1" dirty="0" err="1"/>
              <a:t>indefinido</a:t>
            </a:r>
            <a:r>
              <a:rPr lang="en-US" altLang="en-US" i="1" dirty="0"/>
              <a:t>” would you use?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_____ </a:t>
            </a:r>
            <a:r>
              <a:rPr lang="en-US" altLang="en-US" dirty="0" err="1"/>
              <a:t>Libro</a:t>
            </a:r>
            <a:r>
              <a:rPr lang="en-US" altLang="en-US" dirty="0"/>
              <a:t>		_____ </a:t>
            </a:r>
            <a:r>
              <a:rPr lang="en-US" altLang="en-US" dirty="0" err="1"/>
              <a:t>Pluma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_____ </a:t>
            </a:r>
            <a:r>
              <a:rPr lang="en-US" altLang="en-US" dirty="0" err="1"/>
              <a:t>Alumno</a:t>
            </a:r>
            <a:r>
              <a:rPr lang="en-US" altLang="en-US" dirty="0"/>
              <a:t>	</a:t>
            </a:r>
            <a:r>
              <a:rPr lang="en-US" altLang="en-US" dirty="0" smtClean="0"/>
              <a:t>_____ </a:t>
            </a:r>
            <a:r>
              <a:rPr lang="en-US" altLang="en-US" dirty="0"/>
              <a:t>Alumna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_____ </a:t>
            </a:r>
            <a:r>
              <a:rPr lang="en-US" altLang="en-US" dirty="0" err="1"/>
              <a:t>Grado</a:t>
            </a:r>
            <a:r>
              <a:rPr lang="en-US" altLang="en-US" dirty="0"/>
              <a:t>		_____ Nota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03325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C000"/>
                </a:solidFill>
              </a:rPr>
              <a:t>Un</a:t>
            </a:r>
            <a:endParaRPr lang="en-US" altLang="en-US" sz="3400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8006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FFC000"/>
                </a:solidFill>
              </a:rPr>
              <a:t>Una</a:t>
            </a:r>
            <a:endParaRPr lang="en-US" altLang="en-US" sz="3400" b="1" dirty="0">
              <a:solidFill>
                <a:srgbClr val="FFC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44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altLang="en-US" sz="3200" i="1"/>
              <a:t>What “articulo indefinido” would you use?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7724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Libros</a:t>
            </a:r>
            <a:r>
              <a:rPr lang="en-US" altLang="en-US" dirty="0"/>
              <a:t>	</a:t>
            </a:r>
            <a:r>
              <a:rPr lang="en-US" altLang="en-US" dirty="0" smtClean="0"/>
              <a:t>_____ </a:t>
            </a:r>
            <a:r>
              <a:rPr lang="en-US" altLang="en-US" dirty="0"/>
              <a:t>Plumas</a:t>
            </a:r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Alumnos</a:t>
            </a:r>
            <a:r>
              <a:rPr lang="en-US" altLang="en-US" dirty="0"/>
              <a:t>	_____ </a:t>
            </a:r>
            <a:r>
              <a:rPr lang="en-US" altLang="en-US" dirty="0" err="1"/>
              <a:t>Alumnas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Grados</a:t>
            </a:r>
            <a:r>
              <a:rPr lang="en-US" altLang="en-US" dirty="0"/>
              <a:t>	</a:t>
            </a:r>
            <a:r>
              <a:rPr lang="en-US" altLang="en-US" dirty="0" smtClean="0"/>
              <a:t>_____ </a:t>
            </a:r>
            <a:r>
              <a:rPr lang="en-US" altLang="en-US" dirty="0" err="1"/>
              <a:t>Notas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The plural INDEFINATE ARTICLES in Spanish are __________  and _________.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14400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FFC000"/>
                </a:solidFill>
              </a:rPr>
              <a:t>Unos</a:t>
            </a:r>
            <a:endParaRPr lang="en-US" altLang="en-US" sz="3400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175125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FFC000"/>
                </a:solidFill>
              </a:rPr>
              <a:t>Unas</a:t>
            </a:r>
            <a:endParaRPr lang="en-US" altLang="en-US" sz="3400" b="1" dirty="0">
              <a:solidFill>
                <a:srgbClr val="FFC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81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66"/>
                </a:solidFill>
              </a:rPr>
              <a:t>Tarea</a:t>
            </a:r>
            <a:r>
              <a:rPr lang="en-US" dirty="0" smtClean="0">
                <a:solidFill>
                  <a:srgbClr val="FF0066"/>
                </a:solidFill>
              </a:rPr>
              <a:t> # 7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Lee </a:t>
            </a:r>
            <a:r>
              <a:rPr lang="en-US" u="sng" dirty="0" smtClean="0"/>
              <a:t>Amigos </a:t>
            </a:r>
            <a:r>
              <a:rPr lang="en-US" u="sng" dirty="0" err="1" smtClean="0"/>
              <a:t>latinos</a:t>
            </a:r>
            <a:r>
              <a:rPr lang="en-US" u="sng" dirty="0" smtClean="0"/>
              <a:t> en </a:t>
            </a:r>
            <a:r>
              <a:rPr lang="en-US" u="sng" dirty="0" err="1" smtClean="0"/>
              <a:t>Estados</a:t>
            </a:r>
            <a:r>
              <a:rPr lang="en-US" u="sng" dirty="0" smtClean="0"/>
              <a:t> </a:t>
            </a:r>
            <a:r>
              <a:rPr lang="en-US" u="sng" dirty="0" err="1" smtClean="0"/>
              <a:t>Unidos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A-C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4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ff">
  <a:themeElements>
    <a:clrScheme name="Cliff 2">
      <a:dk1>
        <a:srgbClr val="746354"/>
      </a:dk1>
      <a:lt1>
        <a:srgbClr val="FFFFFF"/>
      </a:lt1>
      <a:dk2>
        <a:srgbClr val="523E26"/>
      </a:dk2>
      <a:lt2>
        <a:srgbClr val="E1DFAF"/>
      </a:lt2>
      <a:accent1>
        <a:srgbClr val="CC9900"/>
      </a:accent1>
      <a:accent2>
        <a:srgbClr val="669900"/>
      </a:accent2>
      <a:accent3>
        <a:srgbClr val="B3AFAC"/>
      </a:accent3>
      <a:accent4>
        <a:srgbClr val="DADADA"/>
      </a:accent4>
      <a:accent5>
        <a:srgbClr val="E2CAAA"/>
      </a:accent5>
      <a:accent6>
        <a:srgbClr val="5C8A00"/>
      </a:accent6>
      <a:hlink>
        <a:srgbClr val="CCCC00"/>
      </a:hlink>
      <a:folHlink>
        <a:srgbClr val="AC7934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 pixels</Template>
  <TotalTime>324</TotalTime>
  <Words>234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Cliff</vt:lpstr>
      <vt:lpstr>PowerPoint Presentation</vt:lpstr>
      <vt:lpstr>Practica</vt:lpstr>
      <vt:lpstr>PowerPoint Presentation</vt:lpstr>
      <vt:lpstr>Articulos indefinidos (Indefinite Articles)</vt:lpstr>
      <vt:lpstr>What “articulo indefinido” would you use?</vt:lpstr>
      <vt:lpstr>Tarea # 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802 La fecha es el 26 de septiembre del 2013</dc:title>
  <dc:creator>Helen Zumaeta</dc:creator>
  <cp:lastModifiedBy>Helen Zumaeta</cp:lastModifiedBy>
  <cp:revision>11</cp:revision>
  <cp:lastPrinted>2013-09-26T18:31:45Z</cp:lastPrinted>
  <dcterms:created xsi:type="dcterms:W3CDTF">2013-09-26T14:28:49Z</dcterms:created>
  <dcterms:modified xsi:type="dcterms:W3CDTF">2013-09-30T21:37:43Z</dcterms:modified>
</cp:coreProperties>
</file>